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12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2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379" r:id="rId194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C9D17D8-03BD-49A2-A407-AA7B7E5CD7EC}">
  <a:tblStyle styleId="{9C9D17D8-03BD-49A2-A407-AA7B7E5CD7EC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8AB5428F-5FE4-4927-8700-9A6C7ECE20A4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A1E148F9-9174-49E3-BBC7-1DCA8CDB5617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E4CADEB3-3399-4C36-B701-3E11B995BBF2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3847E0BB-AA6E-4AF0-B9C0-1F6A3A523484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38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194" Type="http://schemas.openxmlformats.org/officeDocument/2006/relationships/slide" Target="slides/slide124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2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6" name="Shape 4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7" name="Google Shape;4777;p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778" name="Google Shape;4778;p1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29.png"/><Relationship Id="rId3" Type="http://schemas.openxmlformats.org/officeDocument/2006/relationships/image" Target="../media/image18.png"/><Relationship Id="rId4" Type="http://schemas.openxmlformats.org/officeDocument/2006/relationships/image" Target="../media/image27.png"/><Relationship Id="rId5" Type="http://schemas.openxmlformats.org/officeDocument/2006/relationships/image" Target="../media/image17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30.png"/><Relationship Id="rId9" Type="http://schemas.openxmlformats.org/officeDocument/2006/relationships/image" Target="../media/image28.png"/><Relationship Id="rId10" Type="http://schemas.openxmlformats.org/officeDocument/2006/relationships/image" Target="../media/image16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19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0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10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10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12.png"/><Relationship Id="rId4" Type="http://schemas.openxmlformats.org/officeDocument/2006/relationships/image" Target="../media/image21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2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4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5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6.png"/><Relationship Id="rId3" Type="http://schemas.openxmlformats.org/officeDocument/2006/relationships/image" Target="../media/image4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6.jp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38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55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41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8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40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63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2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54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34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50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19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4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26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13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5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62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32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15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3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16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12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33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43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46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4.jpg"/><Relationship Id="rId2" Type="http://schemas.openxmlformats.org/officeDocument/2006/relationships/image" Target="../media/image40.png"/><Relationship Id="rId3" Type="http://schemas.openxmlformats.org/officeDocument/2006/relationships/image" Target="../media/image36.png"/><Relationship Id="rId4" Type="http://schemas.openxmlformats.org/officeDocument/2006/relationships/image" Target="../media/image33.png"/><Relationship Id="rId5" Type="http://schemas.openxmlformats.org/officeDocument/2006/relationships/image" Target="../media/image39.jpg"/><Relationship Id="rId6" Type="http://schemas.openxmlformats.org/officeDocument/2006/relationships/image" Target="../media/image37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32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64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47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56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35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9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51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45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8.jpg"/><Relationship Id="rId2" Type="http://schemas.openxmlformats.org/officeDocument/2006/relationships/image" Target="../media/image31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22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58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35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6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59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27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36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37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10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5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1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8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29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30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7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28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25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48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66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11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65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42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24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61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52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60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31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44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53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23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39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49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17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9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14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21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88.xml"/><Relationship Id="rId2" Type="http://schemas.openxmlformats.org/officeDocument/2006/relationships/notesSlide" Target="../notesSlides/notesSlide124.xml"/><Relationship Id="rId3" Type="http://schemas.openxmlformats.org/officeDocument/2006/relationships/image" Target="../media/image181.jpg"/><Relationship Id="rId4" Type="http://schemas.openxmlformats.org/officeDocument/2006/relationships/image" Target="../media/image184.png"/><Relationship Id="rId5" Type="http://schemas.openxmlformats.org/officeDocument/2006/relationships/image" Target="../media/image135.png"/></Relationships>
</file>

<file path=ppt/slides/slide1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79" name="Shape 4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0" name="Google Shape;4780;p680"/>
          <p:cNvSpPr txBox="1"/>
          <p:nvPr>
            <p:ph type="title"/>
          </p:nvPr>
        </p:nvSpPr>
        <p:spPr>
          <a:xfrm>
            <a:off x="1435100" y="154483"/>
            <a:ext cx="7499400" cy="6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72314"/>
              </a:buClr>
              <a:buSzPts val="1400"/>
              <a:buFont typeface="Cabin"/>
              <a:buNone/>
            </a:pPr>
            <a:r>
              <a:rPr b="0" i="0" lang="zh-CN" sz="4300" u="none" cap="none" strike="noStrike">
                <a:solidFill>
                  <a:srgbClr val="572314"/>
                </a:solidFill>
                <a:latin typeface="Cabin"/>
                <a:ea typeface="Cabin"/>
                <a:cs typeface="Cabin"/>
                <a:sym typeface="Cabin"/>
              </a:rPr>
              <a:t>The Test</a:t>
            </a:r>
            <a:endParaRPr/>
          </a:p>
        </p:txBody>
      </p:sp>
      <p:sp>
        <p:nvSpPr>
          <p:cNvPr id="4781" name="Google Shape;4781;p680"/>
          <p:cNvSpPr txBox="1"/>
          <p:nvPr>
            <p:ph idx="1" type="body"/>
          </p:nvPr>
        </p:nvSpPr>
        <p:spPr>
          <a:xfrm>
            <a:off x="1435100" y="814388"/>
            <a:ext cx="7499400" cy="27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615950" lvl="0" marL="6921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None/>
            </a:pPr>
            <a:r>
              <a:rPr b="0" i="0" lang="zh-CN" sz="14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The test is broken down into four categories.</a:t>
            </a:r>
            <a:endParaRPr/>
          </a:p>
          <a:p>
            <a:pPr indent="-615950" lvl="0" marL="6921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Cabin"/>
              <a:buAutoNum type="arabicPeriod"/>
            </a:pPr>
            <a:r>
              <a:rPr b="1" i="1" lang="zh-CN" sz="14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Favorite World:</a:t>
            </a:r>
            <a:r>
              <a:rPr b="0" i="0" lang="zh-CN" sz="14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 Do you prefer to focus on the outer world or your own inner world?  This is called </a:t>
            </a:r>
            <a:r>
              <a:rPr b="0" i="1" lang="zh-CN" sz="1400" u="sng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Extraversion</a:t>
            </a:r>
            <a:r>
              <a:rPr b="0" i="0" lang="zh-CN" sz="14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 (E) or </a:t>
            </a:r>
            <a:r>
              <a:rPr b="0" i="1" lang="zh-CN" sz="1400" u="sng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Introversion</a:t>
            </a:r>
            <a:r>
              <a:rPr b="0" i="0" lang="zh-CN" sz="14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 (I)</a:t>
            </a:r>
            <a:endParaRPr/>
          </a:p>
          <a:p>
            <a:pPr indent="-615950" lvl="0" marL="6921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Cabin"/>
              <a:buAutoNum type="arabicPeriod"/>
            </a:pPr>
            <a:r>
              <a:rPr b="1" i="1" lang="zh-CN" sz="14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Information:</a:t>
            </a:r>
            <a:r>
              <a:rPr b="0" i="0" lang="zh-CN" sz="14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 Do you prefer to focus on the basic information you take in or do you prefer to interrupt and add meaning? This is called </a:t>
            </a:r>
            <a:r>
              <a:rPr b="0" i="1" lang="zh-CN" sz="1400" u="sng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Sensing </a:t>
            </a:r>
            <a:r>
              <a:rPr b="0" i="0" lang="zh-CN" sz="14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(S) or </a:t>
            </a:r>
            <a:r>
              <a:rPr b="0" i="1" lang="zh-CN" sz="1400" u="sng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Intuition</a:t>
            </a:r>
            <a:r>
              <a:rPr b="0" i="0" lang="zh-CN" sz="14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 (N)</a:t>
            </a:r>
            <a:endParaRPr/>
          </a:p>
          <a:p>
            <a:pPr indent="-615950" lvl="0" marL="6921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Cabin"/>
              <a:buAutoNum type="arabicPeriod"/>
            </a:pPr>
            <a:r>
              <a:rPr b="1" i="1" lang="zh-CN" sz="14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Decisions: </a:t>
            </a:r>
            <a:r>
              <a:rPr b="0" i="0" lang="zh-CN" sz="14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When making decisions, do you prefer to first look at logic and consistency or first look at the people and special circumstances? This is called </a:t>
            </a:r>
            <a:r>
              <a:rPr b="0" i="1" lang="zh-CN" sz="1400" u="sng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Thinking</a:t>
            </a:r>
            <a:r>
              <a:rPr b="0" i="0" lang="zh-CN" sz="14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 (T) or </a:t>
            </a:r>
            <a:r>
              <a:rPr b="0" i="1" lang="zh-CN" sz="1400" u="sng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Feeling</a:t>
            </a:r>
            <a:r>
              <a:rPr b="0" i="0" lang="zh-CN" sz="14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 (F)</a:t>
            </a:r>
            <a:endParaRPr/>
          </a:p>
          <a:p>
            <a:pPr indent="-615950" lvl="0" marL="6921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Cabin"/>
              <a:buAutoNum type="arabicPeriod"/>
            </a:pPr>
            <a:r>
              <a:rPr b="1" i="1" lang="zh-CN" sz="14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Structure:</a:t>
            </a:r>
            <a:r>
              <a:rPr b="0" i="0" lang="zh-CN" sz="14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  In dealing with the outside world, do you prefer to get things decided or do you prefer to stay open to new information and options? This is called </a:t>
            </a:r>
            <a:r>
              <a:rPr b="0" i="1" lang="zh-CN" sz="1400" u="sng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Judging </a:t>
            </a:r>
            <a:r>
              <a:rPr b="0" i="0" lang="zh-CN" sz="14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(J) or </a:t>
            </a:r>
            <a:r>
              <a:rPr b="0" i="1" lang="zh-CN" sz="1400" u="sng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Perceiving</a:t>
            </a:r>
            <a:r>
              <a:rPr b="0" i="0" lang="zh-CN" sz="14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 (P)</a:t>
            </a:r>
            <a:endParaRPr/>
          </a:p>
        </p:txBody>
      </p:sp>
      <p:sp>
        <p:nvSpPr>
          <p:cNvPr id="4782" name="Google Shape;4782;p680"/>
          <p:cNvSpPr txBox="1"/>
          <p:nvPr/>
        </p:nvSpPr>
        <p:spPr>
          <a:xfrm>
            <a:off x="1660500" y="4200525"/>
            <a:ext cx="7483500" cy="2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83" name="Google Shape;4783;p680"/>
          <p:cNvSpPr txBox="1"/>
          <p:nvPr/>
        </p:nvSpPr>
        <p:spPr>
          <a:xfrm>
            <a:off x="1195387" y="4143375"/>
            <a:ext cx="76437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bin"/>
              <a:buNone/>
            </a:pPr>
            <a:r>
              <a:rPr b="0" i="0" lang="zh-CN" sz="9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Excerpts taken from MBTI® Manuel.  </a:t>
            </a:r>
            <a:r>
              <a:rPr b="0" i="1" lang="zh-CN" sz="9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A Guide to the Development and Use of the Myers-Briggs Type Indicator®.</a:t>
            </a:r>
            <a:r>
              <a:rPr b="0" i="0" lang="zh-CN" sz="9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784" name="Google Shape;4784;p6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00887" y="3031331"/>
            <a:ext cx="1509713" cy="211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5" name="Google Shape;4785;p68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58000" y="171450"/>
            <a:ext cx="971550" cy="966788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6" name="Google Shape;4786;p68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419600" y="2457450"/>
            <a:ext cx="228600" cy="22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